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-93"/>
      <p:regular r:id="rId19"/>
    </p:embeddedFont>
    <p:embeddedFont>
      <p:font typeface="Montserrat Bold" panose="00000800000000000000" charset="-93"/>
      <p:regular r:id="rId20"/>
    </p:embeddedFont>
    <p:embeddedFont>
      <p:font typeface="Montserrat Semi-Bold" panose="020B0604020202020204" charset="-93"/>
      <p:regular r:id="rId21"/>
    </p:embeddedFont>
    <p:embeddedFont>
      <p:font typeface="Montserrat Semi-Bold Bold" panose="020B0604020202020204" charset="-93"/>
      <p:regular r:id="rId22"/>
    </p:embeddedFont>
    <p:embeddedFont>
      <p:font typeface="Open Sans Bold" panose="020B0604020202020204" charset="0"/>
      <p:regular r:id="rId23"/>
    </p:embeddedFont>
    <p:embeddedFont>
      <p:font typeface="Open Sans Bold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37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eu Nguyen" userId="621bddc27c1d7cf9" providerId="LiveId" clId="{6DD24782-BE36-436B-95D9-B2045260F796}"/>
    <pc:docChg chg="undo custSel modSld">
      <pc:chgData name="Hieu Nguyen" userId="621bddc27c1d7cf9" providerId="LiveId" clId="{6DD24782-BE36-436B-95D9-B2045260F796}" dt="2023-01-09T04:53:13.911" v="15" actId="1076"/>
      <pc:docMkLst>
        <pc:docMk/>
      </pc:docMkLst>
      <pc:sldChg chg="modSp mod">
        <pc:chgData name="Hieu Nguyen" userId="621bddc27c1d7cf9" providerId="LiveId" clId="{6DD24782-BE36-436B-95D9-B2045260F796}" dt="2023-01-09T04:53:13.911" v="15" actId="1076"/>
        <pc:sldMkLst>
          <pc:docMk/>
          <pc:sldMk cId="0" sldId="258"/>
        </pc:sldMkLst>
        <pc:spChg chg="mod">
          <ac:chgData name="Hieu Nguyen" userId="621bddc27c1d7cf9" providerId="LiveId" clId="{6DD24782-BE36-436B-95D9-B2045260F796}" dt="2023-01-09T04:52:51.307" v="3" actId="1076"/>
          <ac:spMkLst>
            <pc:docMk/>
            <pc:sldMk cId="0" sldId="258"/>
            <ac:spMk id="22" creationId="{00000000-0000-0000-0000-000000000000}"/>
          </ac:spMkLst>
        </pc:spChg>
        <pc:spChg chg="mod">
          <ac:chgData name="Hieu Nguyen" userId="621bddc27c1d7cf9" providerId="LiveId" clId="{6DD24782-BE36-436B-95D9-B2045260F796}" dt="2023-01-09T04:53:06.394" v="14" actId="1076"/>
          <ac:spMkLst>
            <pc:docMk/>
            <pc:sldMk cId="0" sldId="258"/>
            <ac:spMk id="27" creationId="{00000000-0000-0000-0000-000000000000}"/>
          </ac:spMkLst>
        </pc:spChg>
        <pc:spChg chg="mod">
          <ac:chgData name="Hieu Nguyen" userId="621bddc27c1d7cf9" providerId="LiveId" clId="{6DD24782-BE36-436B-95D9-B2045260F796}" dt="2023-01-09T04:53:13.911" v="15" actId="1076"/>
          <ac:spMkLst>
            <pc:docMk/>
            <pc:sldMk cId="0" sldId="258"/>
            <ac:spMk id="29" creationId="{00000000-0000-0000-0000-000000000000}"/>
          </ac:spMkLst>
        </pc:spChg>
        <pc:picChg chg="mod">
          <ac:chgData name="Hieu Nguyen" userId="621bddc27c1d7cf9" providerId="LiveId" clId="{6DD24782-BE36-436B-95D9-B2045260F796}" dt="2023-01-09T04:52:46.100" v="2" actId="1076"/>
          <ac:picMkLst>
            <pc:docMk/>
            <pc:sldMk cId="0" sldId="258"/>
            <ac:picMk id="20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14895" y="-180767"/>
            <a:ext cx="5339967" cy="10662439"/>
            <a:chOff x="0" y="0"/>
            <a:chExt cx="1406411" cy="280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6411" cy="2808214"/>
            </a:xfrm>
            <a:custGeom>
              <a:avLst/>
              <a:gdLst/>
              <a:ahLst/>
              <a:cxnLst/>
              <a:rect l="l" t="t" r="r" b="b"/>
              <a:pathLst>
                <a:path w="1406411" h="2808214">
                  <a:moveTo>
                    <a:pt x="0" y="0"/>
                  </a:moveTo>
                  <a:lnTo>
                    <a:pt x="1406411" y="0"/>
                  </a:lnTo>
                  <a:lnTo>
                    <a:pt x="1406411" y="2808214"/>
                  </a:lnTo>
                  <a:lnTo>
                    <a:pt x="0" y="2808214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8852" y="9210675"/>
            <a:ext cx="5173105" cy="47625"/>
            <a:chOff x="0" y="0"/>
            <a:chExt cx="1362464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2464" cy="12543"/>
            </a:xfrm>
            <a:custGeom>
              <a:avLst/>
              <a:gdLst/>
              <a:ahLst/>
              <a:cxnLst/>
              <a:rect l="l" t="t" r="r" b="b"/>
              <a:pathLst>
                <a:path w="1362464" h="12543">
                  <a:moveTo>
                    <a:pt x="0" y="0"/>
                  </a:moveTo>
                  <a:lnTo>
                    <a:pt x="1362464" y="0"/>
                  </a:lnTo>
                  <a:lnTo>
                    <a:pt x="1362464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8852" y="1028700"/>
            <a:ext cx="3086100" cy="825415"/>
            <a:chOff x="0" y="0"/>
            <a:chExt cx="812800" cy="2173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7393"/>
            </a:xfrm>
            <a:custGeom>
              <a:avLst/>
              <a:gdLst/>
              <a:ahLst/>
              <a:cxnLst/>
              <a:rect l="l" t="t" r="r" b="b"/>
              <a:pathLst>
                <a:path w="812800" h="217393">
                  <a:moveTo>
                    <a:pt x="108697" y="0"/>
                  </a:moveTo>
                  <a:lnTo>
                    <a:pt x="704103" y="0"/>
                  </a:lnTo>
                  <a:cubicBezTo>
                    <a:pt x="732932" y="0"/>
                    <a:pt x="760579" y="11452"/>
                    <a:pt x="780963" y="31837"/>
                  </a:cubicBezTo>
                  <a:cubicBezTo>
                    <a:pt x="801348" y="52221"/>
                    <a:pt x="812800" y="79868"/>
                    <a:pt x="812800" y="108697"/>
                  </a:cubicBezTo>
                  <a:lnTo>
                    <a:pt x="812800" y="108697"/>
                  </a:lnTo>
                  <a:cubicBezTo>
                    <a:pt x="812800" y="137525"/>
                    <a:pt x="801348" y="165172"/>
                    <a:pt x="780963" y="185557"/>
                  </a:cubicBezTo>
                  <a:cubicBezTo>
                    <a:pt x="760579" y="205941"/>
                    <a:pt x="732932" y="217393"/>
                    <a:pt x="704103" y="217393"/>
                  </a:cubicBezTo>
                  <a:lnTo>
                    <a:pt x="108697" y="217393"/>
                  </a:lnTo>
                  <a:cubicBezTo>
                    <a:pt x="79868" y="217393"/>
                    <a:pt x="52221" y="205941"/>
                    <a:pt x="31837" y="185557"/>
                  </a:cubicBezTo>
                  <a:cubicBezTo>
                    <a:pt x="11452" y="165172"/>
                    <a:pt x="0" y="137525"/>
                    <a:pt x="0" y="108697"/>
                  </a:cubicBezTo>
                  <a:lnTo>
                    <a:pt x="0" y="108697"/>
                  </a:lnTo>
                  <a:cubicBezTo>
                    <a:pt x="0" y="79868"/>
                    <a:pt x="11452" y="52221"/>
                    <a:pt x="31837" y="31837"/>
                  </a:cubicBezTo>
                  <a:cubicBezTo>
                    <a:pt x="52221" y="11452"/>
                    <a:pt x="79868" y="0"/>
                    <a:pt x="10869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06075" y="2008145"/>
            <a:ext cx="7106975" cy="6284616"/>
            <a:chOff x="0" y="0"/>
            <a:chExt cx="1871796" cy="16552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71796" cy="1655207"/>
            </a:xfrm>
            <a:custGeom>
              <a:avLst/>
              <a:gdLst/>
              <a:ahLst/>
              <a:cxnLst/>
              <a:rect l="l" t="t" r="r" b="b"/>
              <a:pathLst>
                <a:path w="1871796" h="1655207">
                  <a:moveTo>
                    <a:pt x="0" y="0"/>
                  </a:moveTo>
                  <a:lnTo>
                    <a:pt x="1871796" y="0"/>
                  </a:lnTo>
                  <a:lnTo>
                    <a:pt x="1871796" y="1655207"/>
                  </a:lnTo>
                  <a:lnTo>
                    <a:pt x="0" y="1655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96909" y="3360040"/>
            <a:ext cx="9594235" cy="28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80"/>
              </a:lnSpc>
            </a:pPr>
            <a:r>
              <a:rPr lang="en-US" sz="10548">
                <a:solidFill>
                  <a:srgbClr val="000000"/>
                </a:solidFill>
                <a:latin typeface="Open Sans Bold Bold"/>
              </a:rPr>
              <a:t>VƯỜN</a:t>
            </a:r>
          </a:p>
          <a:p>
            <a:pPr>
              <a:lnSpc>
                <a:spcPts val="11180"/>
              </a:lnSpc>
            </a:pPr>
            <a:r>
              <a:rPr lang="en-US" sz="10548">
                <a:solidFill>
                  <a:srgbClr val="000000"/>
                </a:solidFill>
                <a:latin typeface="Open Sans Bold Bold"/>
              </a:rPr>
              <a:t>THÔNG MINH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8852" y="6314169"/>
            <a:ext cx="5843532" cy="61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</a:rPr>
              <a:t>Đồ án Thiết kế Luận Lý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8852" y="1168247"/>
            <a:ext cx="3086100" cy="48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6"/>
              </a:lnSpc>
            </a:pPr>
            <a:r>
              <a:rPr lang="en-US" sz="2861">
                <a:solidFill>
                  <a:srgbClr val="FFDE59"/>
                </a:solidFill>
                <a:latin typeface="Montserrat Bold"/>
              </a:rPr>
              <a:t>NHÓM 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114895" y="2008145"/>
            <a:ext cx="2198155" cy="6284616"/>
            <a:chOff x="0" y="0"/>
            <a:chExt cx="578938" cy="16552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8938" cy="1655207"/>
            </a:xfrm>
            <a:custGeom>
              <a:avLst/>
              <a:gdLst/>
              <a:ahLst/>
              <a:cxnLst/>
              <a:rect l="l" t="t" r="r" b="b"/>
              <a:pathLst>
                <a:path w="578938" h="1655207">
                  <a:moveTo>
                    <a:pt x="0" y="0"/>
                  </a:moveTo>
                  <a:lnTo>
                    <a:pt x="578938" y="0"/>
                  </a:lnTo>
                  <a:lnTo>
                    <a:pt x="578938" y="1655207"/>
                  </a:lnTo>
                  <a:lnTo>
                    <a:pt x="0" y="1655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4F4F4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18852" y="6992163"/>
            <a:ext cx="6967335" cy="61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</a:rPr>
              <a:t>GVHD: ThS. Trần Thanh Bình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90231" y="-72538"/>
            <a:ext cx="8597769" cy="1043207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1112" y="1686793"/>
            <a:ext cx="8037404" cy="130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032"/>
              </a:lnSpc>
            </a:pPr>
            <a:r>
              <a:rPr lang="en-US" sz="9289">
                <a:solidFill>
                  <a:srgbClr val="F9F9F9"/>
                </a:solidFill>
                <a:latin typeface="Open Sans Bold"/>
              </a:rPr>
              <a:t>MOBILE APP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3524" y="3625417"/>
            <a:ext cx="8572580" cy="415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endParaRPr/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"/>
              </a:rPr>
              <a:t>Quan trắc nhiệt độ độ ẩm, độ ẩm đất</a:t>
            </a:r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"/>
              </a:rPr>
              <a:t>Set thời gian tưới cây</a:t>
            </a:r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"/>
              </a:rPr>
              <a:t>Bật/Tắt đèn chiếu </a:t>
            </a:r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"/>
              </a:rPr>
              <a:t>Bật/Tắt quạt tản </a:t>
            </a:r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"/>
              </a:rPr>
              <a:t>Bật/Tắt máy bơm</a:t>
            </a:r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"/>
              </a:rPr>
              <a:t>Chế độ Tự động, Bắt/Tắt tưới tiêu/quạt</a:t>
            </a:r>
          </a:p>
          <a:p>
            <a:pPr algn="just">
              <a:lnSpc>
                <a:spcPts val="4199"/>
              </a:lnSpc>
            </a:pPr>
            <a:endParaRPr lang="en-US" sz="2499" spc="82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45188" y="4955780"/>
            <a:ext cx="8073280" cy="0"/>
          </a:xfrm>
          <a:prstGeom prst="line">
            <a:avLst/>
          </a:prstGeom>
          <a:ln w="666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1905162" y="-375439"/>
            <a:ext cx="5339967" cy="10662439"/>
            <a:chOff x="0" y="0"/>
            <a:chExt cx="1406411" cy="28082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6411" cy="2808214"/>
            </a:xfrm>
            <a:custGeom>
              <a:avLst/>
              <a:gdLst/>
              <a:ahLst/>
              <a:cxnLst/>
              <a:rect l="l" t="t" r="r" b="b"/>
              <a:pathLst>
                <a:path w="1406411" h="2808214">
                  <a:moveTo>
                    <a:pt x="0" y="0"/>
                  </a:moveTo>
                  <a:lnTo>
                    <a:pt x="1406411" y="0"/>
                  </a:lnTo>
                  <a:lnTo>
                    <a:pt x="1406411" y="2808214"/>
                  </a:lnTo>
                  <a:lnTo>
                    <a:pt x="0" y="2808214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47043" y="1286415"/>
            <a:ext cx="2308794" cy="23087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25830" y="1028849"/>
            <a:ext cx="2586135" cy="25861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62113" y="978583"/>
            <a:ext cx="2704338" cy="27043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83778" y="482112"/>
            <a:ext cx="3697280" cy="36972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847025" y="7501083"/>
            <a:ext cx="2345095" cy="23039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93036" y="6828967"/>
            <a:ext cx="2662801" cy="19971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022694" y="6342157"/>
            <a:ext cx="3309724" cy="330972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 t="11330"/>
          <a:stretch>
            <a:fillRect/>
          </a:stretch>
        </p:blipFill>
        <p:spPr>
          <a:xfrm>
            <a:off x="13658300" y="6271342"/>
            <a:ext cx="2773775" cy="245948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47043" y="5009321"/>
            <a:ext cx="6157573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 Semi-Bold"/>
              </a:rPr>
              <a:t>Hệ thống tưới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28916" y="8976968"/>
            <a:ext cx="3799967" cy="48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Montserrat Semi-Bold"/>
              </a:rPr>
              <a:t>Motor bơm nước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3365" y="2222152"/>
            <a:ext cx="3061440" cy="230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16"/>
              </a:lnSpc>
            </a:pPr>
            <a:r>
              <a:rPr lang="en-US" sz="8411">
                <a:solidFill>
                  <a:srgbClr val="FFFFFF"/>
                </a:solidFill>
                <a:latin typeface="Open Sans Bold"/>
              </a:rPr>
              <a:t>LINH KIỆN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70259" y="3804759"/>
            <a:ext cx="166236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Semi-Bold"/>
              </a:rPr>
              <a:t>DHT11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19572" y="3282439"/>
            <a:ext cx="3283231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Semi-Bold"/>
              </a:rPr>
              <a:t>Capacitive Soil Moisture Sensor V2.0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Montserrat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501237" y="3684092"/>
            <a:ext cx="1835254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Semi-Bold"/>
              </a:rPr>
              <a:t>ESP8266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51524" y="3684092"/>
            <a:ext cx="2807776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Semi-Bold"/>
              </a:rPr>
              <a:t>Arduino Uno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47263" y="8976968"/>
            <a:ext cx="166236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Semi-Bold"/>
              </a:rPr>
              <a:t>LED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45204" y="8990330"/>
            <a:ext cx="3799967" cy="48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Montserrat Semi-Bold"/>
              </a:rPr>
              <a:t>Quạt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52871" y="3816327"/>
            <a:ext cx="8073280" cy="0"/>
          </a:xfrm>
          <a:prstGeom prst="line">
            <a:avLst/>
          </a:prstGeom>
          <a:ln w="666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9593" r="12192"/>
          <a:stretch>
            <a:fillRect/>
          </a:stretch>
        </p:blipFill>
        <p:spPr>
          <a:xfrm>
            <a:off x="4247043" y="1210292"/>
            <a:ext cx="5126851" cy="35210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345" r="5531" b="345"/>
          <a:stretch>
            <a:fillRect/>
          </a:stretch>
        </p:blipFill>
        <p:spPr>
          <a:xfrm>
            <a:off x="10847508" y="5622733"/>
            <a:ext cx="2952968" cy="41389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47043" y="5803559"/>
            <a:ext cx="5473256" cy="410494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521549" y="-375439"/>
            <a:ext cx="5339967" cy="10662439"/>
            <a:chOff x="0" y="0"/>
            <a:chExt cx="1406411" cy="28082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6411" cy="2808214"/>
            </a:xfrm>
            <a:custGeom>
              <a:avLst/>
              <a:gdLst/>
              <a:ahLst/>
              <a:cxnLst/>
              <a:rect l="l" t="t" r="r" b="b"/>
              <a:pathLst>
                <a:path w="1406411" h="2808214">
                  <a:moveTo>
                    <a:pt x="0" y="0"/>
                  </a:moveTo>
                  <a:lnTo>
                    <a:pt x="1406411" y="0"/>
                  </a:lnTo>
                  <a:lnTo>
                    <a:pt x="1406411" y="2808214"/>
                  </a:lnTo>
                  <a:lnTo>
                    <a:pt x="0" y="2808214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95113" y="1500181"/>
            <a:ext cx="4857758" cy="364331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66485" y="664838"/>
            <a:ext cx="2397065" cy="228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84"/>
              </a:lnSpc>
            </a:pPr>
            <a:r>
              <a:rPr lang="en-US" sz="5699">
                <a:solidFill>
                  <a:srgbClr val="FFFFFF"/>
                </a:solidFill>
                <a:latin typeface="Open Sans Bold Bold"/>
              </a:rPr>
              <a:t>Vườn mô hình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47043" y="5009321"/>
            <a:ext cx="6157573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 Semi-Bold"/>
              </a:rPr>
              <a:t>Hệ thống tưới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31398" y="7242619"/>
            <a:ext cx="6655803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 Semi-Bold"/>
              </a:rPr>
              <a:t>Motor bơm nước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45188" y="2981798"/>
            <a:ext cx="1338188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 Semi-Bold Bold"/>
              </a:rPr>
              <a:t>Quạt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022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93287" y="4101155"/>
            <a:ext cx="11759835" cy="194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00"/>
              </a:lnSpc>
            </a:pPr>
            <a:r>
              <a:rPr lang="en-US" sz="14057">
                <a:solidFill>
                  <a:srgbClr val="000000"/>
                </a:solidFill>
                <a:latin typeface="Open Sans Bold Bold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13714" y="6382576"/>
            <a:ext cx="16674286" cy="3904424"/>
            <a:chOff x="0" y="0"/>
            <a:chExt cx="4391582" cy="10283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91582" cy="1028326"/>
            </a:xfrm>
            <a:custGeom>
              <a:avLst/>
              <a:gdLst/>
              <a:ahLst/>
              <a:cxnLst/>
              <a:rect l="l" t="t" r="r" b="b"/>
              <a:pathLst>
                <a:path w="4391582" h="1028326">
                  <a:moveTo>
                    <a:pt x="0" y="0"/>
                  </a:moveTo>
                  <a:lnTo>
                    <a:pt x="4391582" y="0"/>
                  </a:lnTo>
                  <a:lnTo>
                    <a:pt x="4391582" y="1028326"/>
                  </a:lnTo>
                  <a:lnTo>
                    <a:pt x="0" y="102832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495237" y="8743950"/>
            <a:ext cx="558552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Group 02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16312"/>
            <a:chOff x="0" y="0"/>
            <a:chExt cx="24384000" cy="80217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3430" b="54651"/>
            <a:stretch>
              <a:fillRect/>
            </a:stretch>
          </p:blipFill>
          <p:spPr>
            <a:xfrm>
              <a:off x="0" y="0"/>
              <a:ext cx="24384000" cy="8021749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567852" y="3388867"/>
            <a:ext cx="11137668" cy="1749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24"/>
              </a:lnSpc>
            </a:pPr>
            <a:r>
              <a:rPr lang="en-US" sz="12664">
                <a:solidFill>
                  <a:srgbClr val="F9F9F9"/>
                </a:solidFill>
                <a:latin typeface="Open Sans Bold Bold"/>
              </a:rPr>
              <a:t>NHÓM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2500" y="6405609"/>
            <a:ext cx="15103001" cy="333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5"/>
              </a:lnSpc>
            </a:pPr>
            <a:r>
              <a:rPr lang="en-US" sz="3188">
                <a:solidFill>
                  <a:srgbClr val="000000"/>
                </a:solidFill>
                <a:latin typeface="Montserrat"/>
              </a:rPr>
              <a:t>Nguyễn Hữu Hiếu - 2013149</a:t>
            </a:r>
          </a:p>
          <a:p>
            <a:pPr>
              <a:lnSpc>
                <a:spcPts val="5325"/>
              </a:lnSpc>
            </a:pPr>
            <a:r>
              <a:rPr lang="en-US" sz="3188">
                <a:solidFill>
                  <a:srgbClr val="000000"/>
                </a:solidFill>
                <a:latin typeface="Montserrat"/>
              </a:rPr>
              <a:t>Dư Văn An - 2012545</a:t>
            </a:r>
          </a:p>
          <a:p>
            <a:pPr>
              <a:lnSpc>
                <a:spcPts val="5325"/>
              </a:lnSpc>
            </a:pPr>
            <a:r>
              <a:rPr lang="en-US" sz="3188">
                <a:solidFill>
                  <a:srgbClr val="000000"/>
                </a:solidFill>
                <a:latin typeface="Montserrat"/>
              </a:rPr>
              <a:t>Vũ Trung Hiếu -2012500</a:t>
            </a:r>
          </a:p>
          <a:p>
            <a:pPr>
              <a:lnSpc>
                <a:spcPts val="5325"/>
              </a:lnSpc>
            </a:pPr>
            <a:endParaRPr lang="en-US" sz="3188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5325"/>
              </a:lnSpc>
            </a:pPr>
            <a:endParaRPr lang="en-US" sz="3188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88666" y="8464227"/>
            <a:ext cx="4307373" cy="14268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88666" y="4251328"/>
            <a:ext cx="4307373" cy="14268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2734" y="8780351"/>
            <a:ext cx="3368740" cy="43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2"/>
              </a:lnSpc>
            </a:pPr>
            <a:r>
              <a:rPr lang="en-US" sz="3171">
                <a:solidFill>
                  <a:srgbClr val="000000"/>
                </a:solidFill>
                <a:latin typeface="Open Sans Bold"/>
              </a:rPr>
              <a:t>Linh kiện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2734" y="4549681"/>
            <a:ext cx="3438789" cy="43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2"/>
              </a:lnSpc>
            </a:pPr>
            <a:r>
              <a:rPr lang="en-US" sz="3171">
                <a:solidFill>
                  <a:srgbClr val="000000"/>
                </a:solidFill>
                <a:latin typeface="Open Sans Bold"/>
              </a:rPr>
              <a:t>Ý Tưởng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2855" y="683475"/>
            <a:ext cx="7286428" cy="265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2"/>
              </a:lnSpc>
            </a:pPr>
            <a:r>
              <a:rPr lang="en-US" sz="9728">
                <a:solidFill>
                  <a:srgbClr val="000000"/>
                </a:solidFill>
                <a:latin typeface="Open Sans Bold Bold"/>
              </a:rPr>
              <a:t>TABLE OF CONTENT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193" y="3689610"/>
            <a:ext cx="1608136" cy="64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3"/>
              </a:lnSpc>
            </a:pPr>
            <a:r>
              <a:rPr lang="en-US" sz="4711">
                <a:solidFill>
                  <a:srgbClr val="000000"/>
                </a:solidFill>
                <a:latin typeface="Open Sans Bold Bold"/>
              </a:rPr>
              <a:t>01.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1187" y="3633196"/>
            <a:ext cx="1852426" cy="64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3"/>
              </a:lnSpc>
            </a:pPr>
            <a:r>
              <a:rPr lang="en-US" sz="4711">
                <a:solidFill>
                  <a:srgbClr val="000000"/>
                </a:solidFill>
                <a:latin typeface="Open Sans Bold Bold"/>
              </a:rPr>
              <a:t>02.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4996" y="3557964"/>
            <a:ext cx="1602032" cy="64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3"/>
              </a:lnSpc>
            </a:pPr>
            <a:r>
              <a:rPr lang="en-US" sz="4711">
                <a:solidFill>
                  <a:srgbClr val="000000"/>
                </a:solidFill>
                <a:latin typeface="Open Sans Bold Bold"/>
              </a:rPr>
              <a:t>03.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8666" y="5744820"/>
            <a:ext cx="1901213" cy="64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3"/>
              </a:lnSpc>
            </a:pPr>
            <a:r>
              <a:rPr lang="en-US" sz="4711">
                <a:solidFill>
                  <a:srgbClr val="000000"/>
                </a:solidFill>
                <a:latin typeface="Open Sans Bold Bold"/>
              </a:rPr>
              <a:t>04.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99930" y="5690350"/>
            <a:ext cx="1661617" cy="64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3"/>
              </a:lnSpc>
            </a:pPr>
            <a:r>
              <a:rPr lang="en-US" sz="4711">
                <a:solidFill>
                  <a:srgbClr val="000000"/>
                </a:solidFill>
                <a:latin typeface="Open Sans Bold Bold"/>
              </a:rPr>
              <a:t>05.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4996" y="5828840"/>
            <a:ext cx="1661617" cy="64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3"/>
              </a:lnSpc>
            </a:pPr>
            <a:r>
              <a:rPr lang="en-US" sz="4711">
                <a:solidFill>
                  <a:srgbClr val="000000"/>
                </a:solidFill>
                <a:latin typeface="Open Sans Bold Bold"/>
              </a:rPr>
              <a:t>06.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918101" y="0"/>
            <a:ext cx="1369899" cy="10287000"/>
            <a:chOff x="0" y="0"/>
            <a:chExt cx="360796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0796" cy="2709333"/>
            </a:xfrm>
            <a:custGeom>
              <a:avLst/>
              <a:gdLst/>
              <a:ahLst/>
              <a:cxnLst/>
              <a:rect l="l" t="t" r="r" b="b"/>
              <a:pathLst>
                <a:path w="360796" h="2709333">
                  <a:moveTo>
                    <a:pt x="0" y="0"/>
                  </a:moveTo>
                  <a:lnTo>
                    <a:pt x="360796" y="0"/>
                  </a:lnTo>
                  <a:lnTo>
                    <a:pt x="3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799930" y="4278933"/>
            <a:ext cx="4307373" cy="14268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34996" y="4335347"/>
            <a:ext cx="4307373" cy="142681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603998" y="4585532"/>
            <a:ext cx="3308699" cy="43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2"/>
              </a:lnSpc>
            </a:pPr>
            <a:r>
              <a:rPr lang="en-US" sz="3171">
                <a:solidFill>
                  <a:srgbClr val="000000"/>
                </a:solidFill>
                <a:latin typeface="Open Sans Bold"/>
              </a:rPr>
              <a:t>Tính Năng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39064" y="4633701"/>
            <a:ext cx="3308699" cy="43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2"/>
              </a:lnSpc>
            </a:pPr>
            <a:r>
              <a:rPr lang="en-US" sz="3171">
                <a:solidFill>
                  <a:srgbClr val="000000"/>
                </a:solidFill>
                <a:latin typeface="Open Sans Bold"/>
              </a:rPr>
              <a:t>Hệ Thống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82855" y="6336088"/>
            <a:ext cx="4307373" cy="142681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29927" y="6390558"/>
            <a:ext cx="4307373" cy="1426817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14666" y="6493211"/>
            <a:ext cx="3378747" cy="85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2"/>
              </a:lnSpc>
            </a:pPr>
            <a:r>
              <a:rPr lang="en-US" sz="3171">
                <a:solidFill>
                  <a:srgbClr val="000000"/>
                </a:solidFill>
                <a:latin typeface="Open Sans Bold"/>
              </a:rPr>
              <a:t>Sensor Node &amp; GateWay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8666" y="7818490"/>
            <a:ext cx="1661617" cy="64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3"/>
              </a:lnSpc>
            </a:pPr>
            <a:r>
              <a:rPr lang="en-US" sz="4711">
                <a:solidFill>
                  <a:srgbClr val="000000"/>
                </a:solidFill>
                <a:latin typeface="Open Sans Bold Bold"/>
              </a:rPr>
              <a:t>07.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40390" y="6474577"/>
            <a:ext cx="4307373" cy="1426817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533950" y="6640887"/>
            <a:ext cx="3378747" cy="43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2"/>
              </a:lnSpc>
            </a:pPr>
            <a:r>
              <a:rPr lang="en-US" sz="3171">
                <a:solidFill>
                  <a:srgbClr val="000000"/>
                </a:solidFill>
                <a:latin typeface="Open Sans Bold"/>
              </a:rPr>
              <a:t>SERVER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799930" y="8529788"/>
            <a:ext cx="4307373" cy="1426817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6630738" y="8753829"/>
            <a:ext cx="3368740" cy="43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2"/>
              </a:lnSpc>
            </a:pPr>
            <a:r>
              <a:rPr lang="en-US" sz="3171">
                <a:solidFill>
                  <a:srgbClr val="000000"/>
                </a:solidFill>
                <a:latin typeface="Open Sans Bold"/>
              </a:rPr>
              <a:t>Vườn mô hình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99930" y="7884050"/>
            <a:ext cx="1661617" cy="64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3"/>
              </a:lnSpc>
            </a:pPr>
            <a:r>
              <a:rPr lang="en-US" sz="4711">
                <a:solidFill>
                  <a:srgbClr val="000000"/>
                </a:solidFill>
                <a:latin typeface="Open Sans Bold Bold"/>
              </a:rPr>
              <a:t>08.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25791" y="6830799"/>
            <a:ext cx="3378747" cy="43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2"/>
              </a:lnSpc>
            </a:pPr>
            <a:r>
              <a:rPr lang="en-US" sz="3171">
                <a:solidFill>
                  <a:srgbClr val="000000"/>
                </a:solidFill>
                <a:latin typeface="Open Sans Bold"/>
              </a:rPr>
              <a:t>Mobile App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22808" y="0"/>
            <a:ext cx="4565192" cy="10287000"/>
            <a:chOff x="0" y="0"/>
            <a:chExt cx="12023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2355" cy="2709333"/>
            </a:xfrm>
            <a:custGeom>
              <a:avLst/>
              <a:gdLst/>
              <a:ahLst/>
              <a:cxnLst/>
              <a:rect l="l" t="t" r="r" b="b"/>
              <a:pathLst>
                <a:path w="1202355" h="2709333">
                  <a:moveTo>
                    <a:pt x="0" y="0"/>
                  </a:moveTo>
                  <a:lnTo>
                    <a:pt x="1202355" y="0"/>
                  </a:lnTo>
                  <a:lnTo>
                    <a:pt x="1202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546">
            <a:off x="-1345991" y="9208294"/>
            <a:ext cx="20663137" cy="0"/>
          </a:xfrm>
          <a:prstGeom prst="line">
            <a:avLst/>
          </a:prstGeom>
          <a:ln w="666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958" y="1398050"/>
            <a:ext cx="4984854" cy="749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5315" y="1964325"/>
            <a:ext cx="5886621" cy="39244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17312" y="1964325"/>
            <a:ext cx="6005497" cy="399365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61728" y="493854"/>
            <a:ext cx="6490208" cy="117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16"/>
              </a:lnSpc>
            </a:pPr>
            <a:r>
              <a:rPr lang="en-US" sz="8411">
                <a:solidFill>
                  <a:srgbClr val="FFFFFF"/>
                </a:solidFill>
                <a:latin typeface="Open Sans Bold"/>
              </a:rPr>
              <a:t>Ý Tưởng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3740" y="6079239"/>
            <a:ext cx="4449772" cy="52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6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Sự phát triển của đô thị.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42392" y="6079239"/>
            <a:ext cx="4872028" cy="166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6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Tăng trường GDP bình quân đầu người qua các năm.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3800" y="6950202"/>
            <a:ext cx="6373173" cy="224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6"/>
              </a:lnSpc>
            </a:pPr>
            <a:endParaRPr/>
          </a:p>
          <a:p>
            <a:pPr>
              <a:lnSpc>
                <a:spcPts val="4536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Kéo theo nhu cầu về rau sạch,và tự trông rau trong không gian chật hẹp?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9263" y="3216738"/>
            <a:ext cx="5180037" cy="38535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92477" y="3237199"/>
            <a:ext cx="5224345" cy="38126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41592" y="5911258"/>
            <a:ext cx="3825268" cy="286895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60763" y="4215816"/>
            <a:ext cx="6989629" cy="92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857" lvl="1" indent="-324928" algn="ctr">
              <a:lnSpc>
                <a:spcPts val="3732"/>
              </a:lnSpc>
              <a:buFont typeface="Arial"/>
              <a:buChar char="•"/>
            </a:pPr>
            <a:r>
              <a:rPr lang="en-US" sz="3009">
                <a:solidFill>
                  <a:srgbClr val="000000"/>
                </a:solidFill>
                <a:latin typeface="Montserrat Bold"/>
              </a:rPr>
              <a:t>Thiết kế dạng Tầng &amp;</a:t>
            </a:r>
          </a:p>
          <a:p>
            <a:pPr marL="649857" lvl="1" indent="-324928" algn="ctr">
              <a:lnSpc>
                <a:spcPts val="3732"/>
              </a:lnSpc>
              <a:buFont typeface="Arial"/>
              <a:buChar char="•"/>
            </a:pPr>
            <a:r>
              <a:rPr lang="en-US" sz="3009">
                <a:solidFill>
                  <a:srgbClr val="000000"/>
                </a:solidFill>
                <a:latin typeface="Montserrat Bold"/>
              </a:rPr>
              <a:t>Hệ thống IOTs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1504" y="836796"/>
            <a:ext cx="4765746" cy="236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7"/>
              </a:lnSpc>
            </a:pPr>
            <a:r>
              <a:rPr lang="en-US" sz="5799">
                <a:solidFill>
                  <a:srgbClr val="000000"/>
                </a:solidFill>
                <a:latin typeface="Open Sans Bold Bold"/>
              </a:rPr>
              <a:t>Mô hình Vườn Thông Minh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4642" y="-145076"/>
            <a:ext cx="4476085" cy="10577152"/>
            <a:chOff x="0" y="0"/>
            <a:chExt cx="1178887" cy="2785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8887" cy="2785752"/>
            </a:xfrm>
            <a:custGeom>
              <a:avLst/>
              <a:gdLst/>
              <a:ahLst/>
              <a:cxnLst/>
              <a:rect l="l" t="t" r="r" b="b"/>
              <a:pathLst>
                <a:path w="1178887" h="2785752">
                  <a:moveTo>
                    <a:pt x="0" y="0"/>
                  </a:moveTo>
                  <a:lnTo>
                    <a:pt x="1178887" y="0"/>
                  </a:lnTo>
                  <a:lnTo>
                    <a:pt x="1178887" y="2785752"/>
                  </a:lnTo>
                  <a:lnTo>
                    <a:pt x="0" y="278575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6443" y="2574209"/>
            <a:ext cx="41148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37097" y="556853"/>
            <a:ext cx="2706403" cy="27064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5140" y="6917457"/>
            <a:ext cx="770317" cy="16976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468436" y="6984400"/>
            <a:ext cx="1052899" cy="15637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468436" y="-2204746"/>
            <a:ext cx="4392549" cy="822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0" y="7482585"/>
            <a:ext cx="2790393" cy="280441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650979" y="1974785"/>
            <a:ext cx="8037404" cy="130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032"/>
              </a:lnSpc>
            </a:pPr>
            <a:r>
              <a:rPr lang="en-US" sz="9289">
                <a:solidFill>
                  <a:srgbClr val="FFDE59"/>
                </a:solidFill>
                <a:latin typeface="Open Sans Bold"/>
              </a:rPr>
              <a:t>TÍNH NĂNG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56260" y="4153192"/>
            <a:ext cx="8572580" cy="362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 Bold"/>
              </a:rPr>
              <a:t>Theo dõi Nhiệt Độ, Độ ẩm, độ ẩm Đất qua App</a:t>
            </a:r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 Bold"/>
              </a:rPr>
              <a:t>Tưới cây qua Mobile App</a:t>
            </a:r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 Bold"/>
              </a:rPr>
              <a:t>Set thời gian tưới cây qua Mobile App</a:t>
            </a:r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 Bold"/>
              </a:rPr>
              <a:t>Bật đèn chiếu sang qua Mobile App</a:t>
            </a:r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"/>
              </a:rPr>
              <a:t>Bật quạt tản </a:t>
            </a:r>
            <a:r>
              <a:rPr lang="en-US" sz="2499" spc="82">
                <a:solidFill>
                  <a:srgbClr val="FFFFFF"/>
                </a:solidFill>
                <a:latin typeface="Open Sans Bold Bold"/>
              </a:rPr>
              <a:t>Mobile App</a:t>
            </a:r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"/>
              </a:rPr>
              <a:t>Chế độ Tự động, Bắt/Tắt tưới tiêu/quạt</a:t>
            </a:r>
          </a:p>
          <a:p>
            <a:pPr marL="539749" lvl="1" indent="-269875" algn="just">
              <a:lnSpc>
                <a:spcPts val="4199"/>
              </a:lnSpc>
              <a:buFont typeface="Arial"/>
              <a:buChar char="•"/>
            </a:pPr>
            <a:r>
              <a:rPr lang="en-US" sz="2499" spc="82">
                <a:solidFill>
                  <a:srgbClr val="FFFFFF"/>
                </a:solidFill>
                <a:latin typeface="Open Sans Bold"/>
              </a:rPr>
              <a:t>Chiếm ít diện tích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902349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569717" y="7781817"/>
            <a:ext cx="5579882" cy="82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36"/>
              </a:lnSpc>
            </a:pPr>
            <a:r>
              <a:rPr lang="en-US" sz="5977">
                <a:solidFill>
                  <a:srgbClr val="000000"/>
                </a:solidFill>
                <a:latin typeface="Open Sans Bold Bold"/>
              </a:rPr>
              <a:t>HỆ THỐNG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27718" y="8562596"/>
            <a:ext cx="6729476" cy="78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0"/>
              </a:lnSpc>
            </a:pPr>
            <a:r>
              <a:rPr lang="en-US" sz="2293">
                <a:solidFill>
                  <a:srgbClr val="000000"/>
                </a:solidFill>
                <a:latin typeface="Montserrat"/>
              </a:rPr>
              <a:t>Data form:</a:t>
            </a:r>
          </a:p>
          <a:p>
            <a:pPr algn="r">
              <a:lnSpc>
                <a:spcPts val="3210"/>
              </a:lnSpc>
            </a:pPr>
            <a:r>
              <a:rPr lang="en-US" sz="2293">
                <a:solidFill>
                  <a:srgbClr val="000000"/>
                </a:solidFill>
                <a:latin typeface="Montserrat"/>
              </a:rPr>
              <a:t>!ID:&lt;Temp&gt;:&lt;Humi&gt;:&lt;soil1&gt;:&lt;soil2&gt;:&lt;soil3:&gt;#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53525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4709" y="3662190"/>
            <a:ext cx="8469291" cy="6244488"/>
            <a:chOff x="0" y="0"/>
            <a:chExt cx="11292388" cy="832598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973280" cy="8031221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7592507" y="4211184"/>
              <a:ext cx="3699881" cy="4114800"/>
              <a:chOff x="0" y="0"/>
              <a:chExt cx="730841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308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0841" h="812800">
                    <a:moveTo>
                      <a:pt x="0" y="0"/>
                    </a:moveTo>
                    <a:lnTo>
                      <a:pt x="730841" y="0"/>
                    </a:lnTo>
                    <a:lnTo>
                      <a:pt x="730841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2211082" y="3920667"/>
            <a:ext cx="5048218" cy="5337633"/>
            <a:chOff x="0" y="0"/>
            <a:chExt cx="6730958" cy="711684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730958" cy="7116844"/>
            </a:xfrm>
            <a:prstGeom prst="rect">
              <a:avLst/>
            </a:prstGeom>
          </p:spPr>
        </p:pic>
        <p:grpSp>
          <p:nvGrpSpPr>
            <p:cNvPr id="12" name="Group 12"/>
            <p:cNvGrpSpPr/>
            <p:nvPr/>
          </p:nvGrpSpPr>
          <p:grpSpPr>
            <a:xfrm>
              <a:off x="0" y="610400"/>
              <a:ext cx="2006558" cy="2948022"/>
              <a:chOff x="0" y="0"/>
              <a:chExt cx="396357" cy="5823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96357" cy="582325"/>
              </a:xfrm>
              <a:custGeom>
                <a:avLst/>
                <a:gdLst/>
                <a:ahLst/>
                <a:cxnLst/>
                <a:rect l="l" t="t" r="r" b="b"/>
                <a:pathLst>
                  <a:path w="396357" h="582325">
                    <a:moveTo>
                      <a:pt x="0" y="0"/>
                    </a:moveTo>
                    <a:lnTo>
                      <a:pt x="396357" y="0"/>
                    </a:lnTo>
                    <a:lnTo>
                      <a:pt x="396357" y="582325"/>
                    </a:lnTo>
                    <a:lnTo>
                      <a:pt x="0" y="58232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291483" y="1952732"/>
            <a:ext cx="8246410" cy="1090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320" lvl="1" indent="-260160">
              <a:lnSpc>
                <a:spcPts val="4506"/>
              </a:lnSpc>
              <a:buFont typeface="Arial"/>
              <a:buChar char="•"/>
            </a:pPr>
            <a:r>
              <a:rPr lang="en-US" sz="2410">
                <a:solidFill>
                  <a:srgbClr val="000000"/>
                </a:solidFill>
                <a:latin typeface="Montserrat"/>
              </a:rPr>
              <a:t> 3 cảm biến độ ẩm đất</a:t>
            </a:r>
          </a:p>
          <a:p>
            <a:pPr marL="520320" lvl="1" indent="-260160">
              <a:lnSpc>
                <a:spcPts val="4506"/>
              </a:lnSpc>
              <a:buFont typeface="Arial"/>
              <a:buChar char="•"/>
            </a:pPr>
            <a:r>
              <a:rPr lang="en-US" sz="2410">
                <a:solidFill>
                  <a:srgbClr val="000000"/>
                </a:solidFill>
                <a:latin typeface="Montserrat"/>
              </a:rPr>
              <a:t>1 Cảm biến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5045" y="651708"/>
            <a:ext cx="16817910" cy="8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36"/>
              </a:lnSpc>
            </a:pPr>
            <a:r>
              <a:rPr lang="en-US" sz="5977">
                <a:solidFill>
                  <a:srgbClr val="000000"/>
                </a:solidFill>
                <a:latin typeface="Open Sans Bold Bold"/>
              </a:rPr>
              <a:t>SENSOR NODE                               </a:t>
            </a:r>
            <a:r>
              <a:rPr lang="en-US" sz="5977">
                <a:solidFill>
                  <a:srgbClr val="F9F9F9"/>
                </a:solidFill>
                <a:latin typeface="Open Sans Bold Bold"/>
              </a:rPr>
              <a:t>GATEWAY  </a:t>
            </a:r>
            <a:r>
              <a:rPr lang="en-US" sz="5977">
                <a:solidFill>
                  <a:srgbClr val="000000"/>
                </a:solidFill>
                <a:latin typeface="Open Sans Bold Bold"/>
              </a:rPr>
              <a:t>  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06508" y="2057507"/>
            <a:ext cx="6729476" cy="198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0"/>
              </a:lnSpc>
            </a:pPr>
            <a:r>
              <a:rPr lang="en-US" sz="2293">
                <a:solidFill>
                  <a:srgbClr val="F9F9F9"/>
                </a:solidFill>
                <a:latin typeface="Montserrat"/>
              </a:rPr>
              <a:t>Sử dụng ESP8266 làm GateWay</a:t>
            </a:r>
          </a:p>
          <a:p>
            <a:pPr>
              <a:lnSpc>
                <a:spcPts val="3210"/>
              </a:lnSpc>
            </a:pPr>
            <a:r>
              <a:rPr lang="en-US" sz="2293">
                <a:solidFill>
                  <a:srgbClr val="F9F9F9"/>
                </a:solidFill>
                <a:latin typeface="Montserrat"/>
              </a:rPr>
              <a:t>Trạm Driver:</a:t>
            </a:r>
          </a:p>
          <a:p>
            <a:pPr marL="495172" lvl="1" indent="-247586">
              <a:lnSpc>
                <a:spcPts val="3210"/>
              </a:lnSpc>
              <a:buFont typeface="Arial"/>
              <a:buChar char="•"/>
            </a:pPr>
            <a:r>
              <a:rPr lang="en-US" sz="2293">
                <a:solidFill>
                  <a:srgbClr val="F9F9F9"/>
                </a:solidFill>
                <a:latin typeface="Montserrat"/>
              </a:rPr>
              <a:t>LED</a:t>
            </a:r>
          </a:p>
          <a:p>
            <a:pPr marL="495172" lvl="1" indent="-247586">
              <a:lnSpc>
                <a:spcPts val="3210"/>
              </a:lnSpc>
              <a:buFont typeface="Arial"/>
              <a:buChar char="•"/>
            </a:pPr>
            <a:r>
              <a:rPr lang="en-US" sz="2293">
                <a:solidFill>
                  <a:srgbClr val="F9F9F9"/>
                </a:solidFill>
                <a:latin typeface="Montserrat"/>
              </a:rPr>
              <a:t>Quạt</a:t>
            </a:r>
          </a:p>
          <a:p>
            <a:pPr marL="495172" lvl="1" indent="-247586">
              <a:lnSpc>
                <a:spcPts val="3210"/>
              </a:lnSpc>
              <a:buFont typeface="Arial"/>
              <a:buChar char="•"/>
            </a:pPr>
            <a:r>
              <a:rPr lang="en-US" sz="2293">
                <a:solidFill>
                  <a:srgbClr val="F9F9F9"/>
                </a:solidFill>
                <a:latin typeface="Montserrat"/>
              </a:rPr>
              <a:t>Máy Bơm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22808" y="0"/>
            <a:ext cx="4565192" cy="10287000"/>
            <a:chOff x="0" y="0"/>
            <a:chExt cx="12023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2355" cy="2709333"/>
            </a:xfrm>
            <a:custGeom>
              <a:avLst/>
              <a:gdLst/>
              <a:ahLst/>
              <a:cxnLst/>
              <a:rect l="l" t="t" r="r" b="b"/>
              <a:pathLst>
                <a:path w="1202355" h="2709333">
                  <a:moveTo>
                    <a:pt x="0" y="0"/>
                  </a:moveTo>
                  <a:lnTo>
                    <a:pt x="1202355" y="0"/>
                  </a:lnTo>
                  <a:lnTo>
                    <a:pt x="12023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546">
            <a:off x="-1345991" y="9208294"/>
            <a:ext cx="20663137" cy="0"/>
          </a:xfrm>
          <a:prstGeom prst="line">
            <a:avLst/>
          </a:prstGeom>
          <a:ln w="666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7151" y="3151156"/>
            <a:ext cx="4522702" cy="33000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18297" y="3054115"/>
            <a:ext cx="8087108" cy="349411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61728" y="493854"/>
            <a:ext cx="6490208" cy="117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16"/>
              </a:lnSpc>
            </a:pPr>
            <a:r>
              <a:rPr lang="en-US" sz="8411">
                <a:solidFill>
                  <a:srgbClr val="FFFFFF"/>
                </a:solidFill>
                <a:latin typeface="Open Sans Bold Bold"/>
              </a:rPr>
              <a:t>SERVER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1728" y="1563546"/>
            <a:ext cx="4449772" cy="52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6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MySQL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5534" y="6650739"/>
            <a:ext cx="4872028" cy="52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6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Dữ liệu của Cảm biến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9875" y="6650739"/>
            <a:ext cx="6373173" cy="52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6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Dữ liệu của các thiết bị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Custom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Open Sans Bold</vt:lpstr>
      <vt:lpstr>Arial</vt:lpstr>
      <vt:lpstr>Open Sans Bold Bold</vt:lpstr>
      <vt:lpstr>Montserrat Semi-Bold Bold</vt:lpstr>
      <vt:lpstr>Montserrat</vt:lpstr>
      <vt:lpstr>Montserrat Semi-Bold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Vườn Thông Minh</dc:title>
  <cp:lastModifiedBy>Hieu Nguyen</cp:lastModifiedBy>
  <cp:revision>1</cp:revision>
  <dcterms:created xsi:type="dcterms:W3CDTF">2006-08-16T00:00:00Z</dcterms:created>
  <dcterms:modified xsi:type="dcterms:W3CDTF">2023-01-09T04:53:18Z</dcterms:modified>
  <dc:identifier>DAFXHUhW2k0</dc:identifier>
</cp:coreProperties>
</file>